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5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5F2"/>
          </a:solidFill>
          <a:ln w="12700">
            <a:solidFill>
              <a:srgbClr val="FFF5F2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566928" y="502920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C53A3A"/>
          </a:solidFill>
          <a:ln w="12700">
            <a:solidFill>
              <a:srgbClr val="C53A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76656" y="576072"/>
            <a:ext cx="179222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SVT • Exposé 5e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66928" y="1417320"/>
            <a:ext cx="48920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L’insuffisance</a:t>
            </a:r>
            <a:endParaRPr lang="en-US" sz="4400" dirty="0"/>
          </a:p>
          <a:p>
            <a:pPr marL="0" indent="0">
              <a:buNone/>
            </a:pPr>
            <a:r>
              <a:rPr lang="en-US" sz="44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cardiaque</a:t>
            </a:r>
            <a:endParaRPr lang="en-US" sz="4400" dirty="0"/>
          </a:p>
        </p:txBody>
      </p:sp>
      <p:sp>
        <p:nvSpPr>
          <p:cNvPr id="6" name="Text 4"/>
          <p:cNvSpPr/>
          <p:nvPr/>
        </p:nvSpPr>
        <p:spPr>
          <a:xfrm>
            <a:off x="603504" y="2880360"/>
            <a:ext cx="47548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300" dirty="0">
                <a:solidFill>
                  <a:srgbClr val="243044"/>
                </a:solidFill>
              </a:rPr>
              <a:t>Comprendre avec une idée simple :</a:t>
            </a:r>
            <a:endParaRPr lang="en-US" sz="2300" dirty="0"/>
          </a:p>
          <a:p>
            <a:pPr marL="0" indent="0">
              <a:buNone/>
            </a:pPr>
            <a:r>
              <a:rPr lang="en-US" sz="2300" dirty="0">
                <a:solidFill>
                  <a:srgbClr val="243044"/>
                </a:solidFill>
              </a:rPr>
              <a:t>le cœur est une pompe.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603504" y="3977640"/>
            <a:ext cx="4389120" cy="0"/>
          </a:xfrm>
          <a:prstGeom prst="line">
            <a:avLst/>
          </a:prstGeom>
          <a:noFill/>
          <a:ln w="25400">
            <a:solidFill>
              <a:srgbClr val="C53A3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12648" y="4187952"/>
            <a:ext cx="47548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C53A3A"/>
                </a:solidFill>
              </a:rPr>
              <a:t>Plan → images → bilan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1</a:t>
            </a:r>
            <a:endParaRPr lang="en-US" sz="9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C2839E-8D27-0AAC-1F99-EB3F04646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21" y="1725283"/>
            <a:ext cx="7151873" cy="42628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BFF"/>
          </a:solidFill>
          <a:ln w="12700">
            <a:solidFill>
              <a:srgbClr val="F8FBFF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 err="1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Sommaire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On part de l’idée générale avant d’entrer dans les détails.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749808" y="1435608"/>
            <a:ext cx="566928" cy="566928"/>
          </a:xfrm>
          <a:prstGeom prst="ellipse">
            <a:avLst/>
          </a:prstGeom>
          <a:solidFill>
            <a:srgbClr val="246BBA"/>
          </a:solidFill>
          <a:ln w="12700">
            <a:solidFill>
              <a:srgbClr val="246BBA">
                <a:alpha val="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49808" y="1508760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1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508760" y="141732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72033"/>
                </a:solidFill>
              </a:rPr>
              <a:t>Le cœur normal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517904" y="1810512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586174"/>
                </a:solidFill>
              </a:rPr>
              <a:t>Il pompe le sang vers les organes.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749808" y="2487168"/>
            <a:ext cx="566928" cy="566928"/>
          </a:xfrm>
          <a:prstGeom prst="ellipse">
            <a:avLst/>
          </a:prstGeom>
          <a:solidFill>
            <a:srgbClr val="246BBA"/>
          </a:solidFill>
          <a:ln w="12700">
            <a:solidFill>
              <a:srgbClr val="246BBA">
                <a:alpha val="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49808" y="2560320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2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1508760" y="246888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72033"/>
                </a:solidFill>
              </a:rPr>
              <a:t>Le problème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517904" y="2862072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586174"/>
                </a:solidFill>
              </a:rPr>
              <a:t>Il n’arrive plus à pomper assez efficacement.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749808" y="3538728"/>
            <a:ext cx="566928" cy="566928"/>
          </a:xfrm>
          <a:prstGeom prst="ellipse">
            <a:avLst/>
          </a:prstGeom>
          <a:solidFill>
            <a:srgbClr val="C53A3A"/>
          </a:solidFill>
          <a:ln w="12700">
            <a:solidFill>
              <a:srgbClr val="C53A3A">
                <a:alpha val="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49808" y="3611880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3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1508760" y="352044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72033"/>
                </a:solidFill>
              </a:rPr>
              <a:t>Les signes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1517904" y="3913632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586174"/>
                </a:solidFill>
              </a:rPr>
              <a:t>Le corps envoie des signaux d’alerte.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749808" y="4590288"/>
            <a:ext cx="566928" cy="566928"/>
          </a:xfrm>
          <a:prstGeom prst="ellipse">
            <a:avLst/>
          </a:prstGeom>
          <a:solidFill>
            <a:srgbClr val="C53A3A"/>
          </a:solidFill>
          <a:ln w="12700">
            <a:solidFill>
              <a:srgbClr val="C53A3A">
                <a:alpha val="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49808" y="4663440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4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1508760" y="457200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72033"/>
                </a:solidFill>
              </a:rPr>
              <a:t>Agir</a:t>
            </a:r>
            <a:endParaRPr lang="en-US" sz="2400" dirty="0"/>
          </a:p>
        </p:txBody>
      </p:sp>
      <p:sp>
        <p:nvSpPr>
          <p:cNvPr id="20" name="Text 18"/>
          <p:cNvSpPr/>
          <p:nvPr/>
        </p:nvSpPr>
        <p:spPr>
          <a:xfrm>
            <a:off x="1517904" y="4965192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586174"/>
                </a:solidFill>
              </a:rPr>
              <a:t>Médecin, traitements, habitudes protectrices.</a:t>
            </a:r>
            <a:endParaRPr lang="en-US" sz="1500" dirty="0"/>
          </a:p>
        </p:txBody>
      </p:sp>
      <p:pic>
        <p:nvPicPr>
          <p:cNvPr id="21" name="Image 0" descr="/mnt/data/a_clean_bright_flat_soft_cartoon_illustration_on_batch_4.png"/>
          <p:cNvPicPr>
            <a:picLocks noChangeAspect="1"/>
          </p:cNvPicPr>
          <p:nvPr/>
        </p:nvPicPr>
        <p:blipFill>
          <a:blip r:embed="rId3"/>
          <a:srcRect l="5000" t="2000" r="41454" b="2000"/>
          <a:stretch/>
        </p:blipFill>
        <p:spPr>
          <a:xfrm>
            <a:off x="6492240" y="1051560"/>
            <a:ext cx="5074920" cy="512064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1. Le cœur : une pompe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Son rôle : faire circuler le sang dans tout le corps.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406640" y="1280160"/>
            <a:ext cx="3566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C53A3A"/>
                </a:solidFill>
              </a:rPr>
              <a:t>À retenir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7406640" y="192024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C53A3A"/>
                </a:solidFill>
              </a:rPr>
              <a:t>•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726680" y="1938528"/>
            <a:ext cx="3840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243044"/>
                </a:solidFill>
              </a:rPr>
              <a:t>Le cœur pousse le sang.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406640" y="2633472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C53A3A"/>
                </a:solidFill>
              </a:rPr>
              <a:t>•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7726680" y="2651760"/>
            <a:ext cx="3840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243044"/>
                </a:solidFill>
              </a:rPr>
              <a:t>Le sang apporte de l’oxygène.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7406640" y="3346704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C53A3A"/>
                </a:solidFill>
              </a:rPr>
              <a:t>•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726680" y="3364992"/>
            <a:ext cx="3840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243044"/>
                </a:solidFill>
              </a:rPr>
              <a:t>Les muscles et les organes en ont besoin.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7406640" y="4572000"/>
            <a:ext cx="38404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246BBA"/>
                </a:solidFill>
              </a:rPr>
              <a:t>Image mentale :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246BBA"/>
                </a:solidFill>
              </a:rPr>
              <a:t>un cœur = une pompe vivante.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3</a:t>
            </a:r>
            <a:endParaRPr lang="en-US" sz="9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F4E8A6B-E2D4-0182-EE01-103BA75A7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" y="1437391"/>
            <a:ext cx="7358593" cy="40472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7F5"/>
          </a:solidFill>
          <a:ln w="12700">
            <a:solidFill>
              <a:srgbClr val="FFF7F5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 Insuffisance cardiaque : définition simple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Ce n’est pas forcément un cœur qui s’arrête : c’est un cœur qui pompe moins bien.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40080" y="1234440"/>
            <a:ext cx="5029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 err="1">
                <a:solidFill>
                  <a:srgbClr val="C53A3A"/>
                </a:solidFill>
              </a:rPr>
              <a:t>Définition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828800"/>
            <a:ext cx="5212080" cy="12801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43044"/>
                </a:solidFill>
              </a:rPr>
              <a:t>L’insuffisance cardiaque, c’est quand le cœur n’arrive plus à propulser assez bien le sang pour répondre aux besoins du corps.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685800" y="374904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172033"/>
                </a:solidFill>
              </a:rPr>
              <a:t>Conséquence : les organes peuvent recevoir moins d’oxygène.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4</a:t>
            </a:r>
            <a:endParaRPr lang="en-US" sz="9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3168B1-B21A-7FB5-FAEC-15D1779C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1325771"/>
            <a:ext cx="8414908" cy="47359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BFF"/>
          </a:solidFill>
          <a:ln w="12700">
            <a:solidFill>
              <a:srgbClr val="F7FBFF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3. Les 4 signes d’alerte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Ils peuvent faire penser à une insuffisance cardiaque, surtout s’ils apparaissent ensemble.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6903720" y="1417320"/>
            <a:ext cx="566928" cy="566928"/>
          </a:xfrm>
          <a:prstGeom prst="ellipse">
            <a:avLst/>
          </a:prstGeom>
          <a:solidFill>
            <a:srgbClr val="246BBA"/>
          </a:solidFill>
          <a:ln w="12700">
            <a:solidFill>
              <a:srgbClr val="246BBA">
                <a:alpha val="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903720" y="1490472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1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635240" y="1481328"/>
            <a:ext cx="3840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72033"/>
                </a:solidFill>
              </a:rPr>
              <a:t>Essoufflement inhabituel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6903720" y="2377440"/>
            <a:ext cx="566928" cy="566928"/>
          </a:xfrm>
          <a:prstGeom prst="ellipse">
            <a:avLst/>
          </a:prstGeom>
          <a:solidFill>
            <a:srgbClr val="246BBA"/>
          </a:solidFill>
          <a:ln w="12700">
            <a:solidFill>
              <a:srgbClr val="246BBA">
                <a:alpha val="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903720" y="2450592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2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635240" y="2441448"/>
            <a:ext cx="3840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72033"/>
                </a:solidFill>
              </a:rPr>
              <a:t>Fatigue importante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6903720" y="3337560"/>
            <a:ext cx="566928" cy="566928"/>
          </a:xfrm>
          <a:prstGeom prst="ellipse">
            <a:avLst/>
          </a:prstGeom>
          <a:solidFill>
            <a:srgbClr val="C53A3A"/>
          </a:solidFill>
          <a:ln w="12700">
            <a:solidFill>
              <a:srgbClr val="C53A3A">
                <a:alpha val="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903720" y="3410712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3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7635240" y="3401568"/>
            <a:ext cx="3840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72033"/>
                </a:solidFill>
              </a:rPr>
              <a:t>Pieds ou chevilles gonflés</a:t>
            </a:r>
            <a:endParaRPr lang="en-US" sz="2200" dirty="0"/>
          </a:p>
        </p:txBody>
      </p:sp>
      <p:sp>
        <p:nvSpPr>
          <p:cNvPr id="15" name="Shape 12"/>
          <p:cNvSpPr/>
          <p:nvPr/>
        </p:nvSpPr>
        <p:spPr>
          <a:xfrm>
            <a:off x="6903720" y="4297680"/>
            <a:ext cx="566928" cy="566928"/>
          </a:xfrm>
          <a:prstGeom prst="ellipse">
            <a:avLst/>
          </a:prstGeom>
          <a:solidFill>
            <a:srgbClr val="C53A3A"/>
          </a:solidFill>
          <a:ln w="12700">
            <a:solidFill>
              <a:srgbClr val="C53A3A">
                <a:alpha val="0"/>
              </a:srgbClr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903720" y="4370832"/>
            <a:ext cx="5669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</a:rPr>
              <a:t>4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7635240" y="4361688"/>
            <a:ext cx="3840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72033"/>
                </a:solidFill>
              </a:rPr>
              <a:t>Prise de poids rapide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6903720" y="5623560"/>
            <a:ext cx="4480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C53A3A"/>
                </a:solidFill>
              </a:rPr>
              <a:t>Si ces signes arrivent : on en parle à un adulte et à un médecin.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5</a:t>
            </a:r>
            <a:endParaRPr lang="en-US" sz="9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5C93139-F82D-E64C-87B7-42188193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95" y="1129176"/>
            <a:ext cx="6366633" cy="53311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4. D’où ça peut venir 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L’insuffisance cardiaque est souvent la conséquence d’un autre problème du cœur ou des vaisseaux.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85800" y="1298448"/>
            <a:ext cx="4754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C53A3A"/>
                </a:solidFill>
              </a:rPr>
              <a:t>Causes fréquentes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731520" y="192024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C53A3A"/>
                </a:solidFill>
              </a:rPr>
              <a:t>•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560" y="1938528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243044"/>
                </a:solidFill>
              </a:rPr>
              <a:t>Hypertension artérielle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31520" y="2679192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C53A3A"/>
                </a:solidFill>
              </a:rPr>
              <a:t>•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51560" y="2697480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243044"/>
                </a:solidFill>
              </a:rPr>
              <a:t>Infarctus du myocarde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731520" y="3438144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C53A3A"/>
                </a:solidFill>
              </a:rPr>
              <a:t>•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051560" y="3456432"/>
            <a:ext cx="50292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243044"/>
                </a:solidFill>
              </a:rPr>
              <a:t>Maladie des valves ou du muscle cardiaque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85800" y="4572000"/>
            <a:ext cx="51206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46BBA"/>
                </a:solidFill>
              </a:rPr>
              <a:t>Facteurs qui augmentent le risque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85800" y="4983480"/>
            <a:ext cx="53035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243044"/>
                </a:solidFill>
              </a:rPr>
              <a:t>Tabac, manque d’activité physique, alimentation trop salée ou trop grasse.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6</a:t>
            </a:r>
            <a:endParaRPr lang="en-US" sz="9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94E6FA7-9A3C-3EF8-0B5C-347AC90F0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60" y="1175004"/>
            <a:ext cx="8854813" cy="4983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FF9"/>
          </a:solidFill>
          <a:ln w="12700">
            <a:solidFill>
              <a:srgbClr val="F8FFF9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5. Que peut-on faire 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On ne se soigne pas seul : le médecin guide le traitement et le suivi.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13232" y="1325880"/>
            <a:ext cx="4206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20865A"/>
                </a:solidFill>
              </a:rPr>
              <a:t>Actions utiles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731520" y="1993392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C53A3A"/>
                </a:solidFill>
              </a:rPr>
              <a:t>•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51560" y="2011680"/>
            <a:ext cx="52120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43044"/>
                </a:solidFill>
              </a:rPr>
              <a:t>Consulter et suivre le traitement.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31520" y="265176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C53A3A"/>
                </a:solidFill>
              </a:rPr>
              <a:t>•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051560" y="2670048"/>
            <a:ext cx="52120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43044"/>
                </a:solidFill>
              </a:rPr>
              <a:t>Bouger avec une activité adaptée.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731520" y="3310128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C53A3A"/>
                </a:solidFill>
              </a:rPr>
              <a:t>•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051560" y="3328416"/>
            <a:ext cx="52120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43044"/>
                </a:solidFill>
              </a:rPr>
              <a:t>Limiter le sel si le médecin le demande.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731520" y="3968496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C53A3A"/>
                </a:solidFill>
              </a:rPr>
              <a:t>•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051560" y="3986784"/>
            <a:ext cx="52120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43044"/>
                </a:solidFill>
              </a:rPr>
              <a:t>Surveiller les signes d’alerte.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31520" y="5257800"/>
            <a:ext cx="5303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72033"/>
                </a:solidFill>
              </a:rPr>
              <a:t>Objectif : aider le cœur et éviter les aggravations.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7</a:t>
            </a:r>
            <a:endParaRPr lang="en-US" sz="9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9FDBA7-A6C9-A105-D086-1E24EBDC0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45" y="1143000"/>
            <a:ext cx="6721250" cy="47660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7F5"/>
          </a:solidFill>
          <a:ln w="12700">
            <a:solidFill>
              <a:srgbClr val="FFF7F5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r-FR" dirty="0"/>
          </a:p>
        </p:txBody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Bilan à retenir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822960" y="128016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C53A3A"/>
                </a:solidFill>
              </a:rPr>
              <a:t>1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417320" y="1298448"/>
            <a:ext cx="9692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72033"/>
                </a:solidFill>
              </a:rPr>
              <a:t>Le cœur est une pompe qui envoie le sang dans tout le corps.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822960" y="242316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C53A3A"/>
                </a:solidFill>
              </a:rPr>
              <a:t>2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1417320" y="2441448"/>
            <a:ext cx="9692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72033"/>
                </a:solidFill>
              </a:rPr>
              <a:t>En cas d’insuffisance cardiaque, il pompe moins efficacement.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822960" y="356616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C53A3A"/>
                </a:solidFill>
              </a:rPr>
              <a:t>3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1417320" y="3584448"/>
            <a:ext cx="9692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172033"/>
                </a:solidFill>
              </a:rPr>
              <a:t>Les signes d’alerte : essoufflement, fatigue, gonflement, prise de poids rapide.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822960" y="4892040"/>
            <a:ext cx="4114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46BBA"/>
                </a:solidFill>
              </a:rPr>
              <a:t>Conclusion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822960" y="5303520"/>
            <a:ext cx="105156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243044"/>
                </a:solidFill>
              </a:rPr>
              <a:t>L’insuffisance cardiaque est une maladie sérieuse : il faut la repérer tôt et être suivi par un médecin.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8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20040"/>
            <a:ext cx="11201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100" b="1" dirty="0">
                <a:solidFill>
                  <a:srgbClr val="1720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Sources utilisées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822960"/>
            <a:ext cx="10698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86174"/>
                </a:solidFill>
              </a:rPr>
              <a:t>Sources </a:t>
            </a:r>
            <a:r>
              <a:rPr lang="en-US" sz="1400" dirty="0" err="1">
                <a:solidFill>
                  <a:srgbClr val="586174"/>
                </a:solidFill>
              </a:rPr>
              <a:t>médicales</a:t>
            </a:r>
            <a:r>
              <a:rPr lang="en-US" sz="1400" dirty="0">
                <a:solidFill>
                  <a:srgbClr val="586174"/>
                </a:solidFill>
              </a:rPr>
              <a:t> </a:t>
            </a:r>
            <a:r>
              <a:rPr lang="en-US" sz="1400" dirty="0" err="1">
                <a:solidFill>
                  <a:srgbClr val="586174"/>
                </a:solidFill>
              </a:rPr>
              <a:t>fiables</a:t>
            </a:r>
            <a:r>
              <a:rPr lang="en-US" sz="1400" dirty="0">
                <a:solidFill>
                  <a:srgbClr val="586174"/>
                </a:solidFill>
              </a:rPr>
              <a:t>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822960" y="150876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53A3A"/>
                </a:solidFill>
              </a:rPr>
              <a:t>•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143000" y="1527048"/>
            <a:ext cx="10698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243044"/>
                </a:solidFill>
              </a:rPr>
              <a:t>Assurance Maladie / ameli.fr : définition, causes et symptômes.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19456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53A3A"/>
                </a:solidFill>
              </a:rPr>
              <a:t>•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143000" y="2212848"/>
            <a:ext cx="10698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243044"/>
                </a:solidFill>
              </a:rPr>
              <a:t>Santé publique France : insuffisance cardiaque comme maladie chronique suivie en santé publique.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822960" y="288036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53A3A"/>
                </a:solidFill>
              </a:rPr>
              <a:t>•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143000" y="2898648"/>
            <a:ext cx="10698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243044"/>
                </a:solidFill>
              </a:rPr>
              <a:t>Haute Autorité de Santé : maladie chronique grave avec dyspnée, fatigue et signes cliniques.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822960" y="356616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53A3A"/>
                </a:solidFill>
              </a:rPr>
              <a:t>•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143000" y="3584448"/>
            <a:ext cx="106984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243044"/>
                </a:solidFill>
              </a:rPr>
              <a:t>Hospices Civils de Lyon : signes d’alerte et prévention.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22960" y="5806440"/>
            <a:ext cx="10241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02920" y="6473952"/>
            <a:ext cx="4206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7A8190"/>
                </a:solidFill>
              </a:rPr>
              <a:t>SVT 5e • Insuffisance cardiaque • 9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561</Words>
  <Application>Microsoft Office PowerPoint</Application>
  <PresentationFormat>Grand écran</PresentationFormat>
  <Paragraphs>107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Aptos Display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Insuffisance cardiaque - niveau 5e</dc:title>
  <dc:subject>SVT niveau 5e - insuffisance cardiaque</dc:subject>
  <dc:creator>OpenAI</dc:creator>
  <cp:lastModifiedBy>Mehdi B</cp:lastModifiedBy>
  <cp:revision>2</cp:revision>
  <dcterms:created xsi:type="dcterms:W3CDTF">2026-06-14T09:47:04Z</dcterms:created>
  <dcterms:modified xsi:type="dcterms:W3CDTF">2026-06-14T13:51:04Z</dcterms:modified>
</cp:coreProperties>
</file>